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468" r:id="rId2"/>
    <p:sldId id="534" r:id="rId3"/>
    <p:sldId id="535" r:id="rId4"/>
    <p:sldId id="540" r:id="rId5"/>
    <p:sldId id="536" r:id="rId6"/>
    <p:sldId id="538" r:id="rId7"/>
    <p:sldId id="539" r:id="rId8"/>
    <p:sldId id="531" r:id="rId9"/>
    <p:sldId id="543" r:id="rId10"/>
    <p:sldId id="542" r:id="rId11"/>
    <p:sldId id="515" r:id="rId12"/>
    <p:sldId id="469" r:id="rId13"/>
    <p:sldId id="470" r:id="rId14"/>
    <p:sldId id="544" r:id="rId15"/>
    <p:sldId id="530" r:id="rId16"/>
    <p:sldId id="445" r:id="rId17"/>
    <p:sldId id="51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660"/>
  </p:normalViewPr>
  <p:slideViewPr>
    <p:cSldViewPr>
      <p:cViewPr varScale="1">
        <p:scale>
          <a:sx n="83" d="100"/>
          <a:sy n="83" d="100"/>
        </p:scale>
        <p:origin x="-1450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endParaRPr lang="en-GB"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fld id="{D591A3CB-B08D-4330-A7F8-BA3E8CD01A63}" type="datetime1">
              <a:rPr lang="en-GB"/>
              <a:pPr lvl="0"/>
              <a:t>6/2/18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fld id="{CEBDB443-92CC-4EB1-A971-6C1C9E73E1F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845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  <a:ea typeface=""/>
        <a:cs typeface="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  <a:ea typeface=""/>
        <a:cs typeface="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  <a:ea typeface=""/>
        <a:cs typeface="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  <a:ea typeface=""/>
        <a:cs typeface="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  <a:ea typeface=""/>
        <a:cs typeface="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/>
          <p:nvPr/>
        </p:nvSpPr>
        <p:spPr>
          <a:xfrm>
            <a:off x="0" y="2545076"/>
            <a:ext cx="9144000" cy="3255264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  <p:sp>
        <p:nvSpPr>
          <p:cNvPr id="3" name="Rectangle 6"/>
          <p:cNvSpPr/>
          <p:nvPr/>
        </p:nvSpPr>
        <p:spPr>
          <a:xfrm>
            <a:off x="0" y="2667003"/>
            <a:ext cx="9144000" cy="2739569"/>
          </a:xfrm>
          <a:prstGeom prst="rect">
            <a:avLst/>
          </a:prstGeom>
          <a:solidFill>
            <a:srgbClr val="ABB19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  <p:sp>
        <p:nvSpPr>
          <p:cNvPr id="4" name="Rectangle 7"/>
          <p:cNvSpPr/>
          <p:nvPr/>
        </p:nvSpPr>
        <p:spPr>
          <a:xfrm>
            <a:off x="0" y="5479139"/>
            <a:ext cx="9144000" cy="235860"/>
          </a:xfrm>
          <a:prstGeom prst="rect">
            <a:avLst/>
          </a:prstGeom>
          <a:solidFill>
            <a:srgbClr val="F4680B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  <p:sp>
        <p:nvSpPr>
          <p:cNvPr id="5" name="Title 1"/>
          <p:cNvSpPr txBox="1">
            <a:spLocks noGrp="1"/>
          </p:cNvSpPr>
          <p:nvPr>
            <p:ph type="ctrTitle"/>
          </p:nvPr>
        </p:nvSpPr>
        <p:spPr>
          <a:xfrm>
            <a:off x="228600" y="2819396"/>
            <a:ext cx="8686800" cy="1470026"/>
          </a:xfrm>
        </p:spPr>
        <p:txBody>
          <a:bodyPr anchor="b"/>
          <a:lstStyle>
            <a:lvl1pPr>
              <a:defRPr sz="720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ubtitle 2"/>
          <p:cNvSpPr txBox="1">
            <a:spLocks noGrp="1"/>
          </p:cNvSpPr>
          <p:nvPr>
            <p:ph type="subTitle" idx="1"/>
          </p:nvPr>
        </p:nvSpPr>
        <p:spPr>
          <a:xfrm>
            <a:off x="571500" y="4800600"/>
            <a:ext cx="8001000" cy="533396"/>
          </a:xfrm>
        </p:spPr>
        <p:txBody>
          <a:bodyPr anchorCtr="1"/>
          <a:lstStyle>
            <a:lvl1pPr marL="0" indent="0" algn="ctr">
              <a:spcBef>
                <a:spcPts val="500"/>
              </a:spcBef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CE8B57-D615-462A-8A81-0FCECDE20B0C}" type="datetime1">
              <a:rPr lang="en-GB"/>
              <a:pPr lvl="0"/>
              <a:t>6/2/18</a:t>
            </a:fld>
            <a:endParaRPr lang="en-GB"/>
          </a:p>
        </p:txBody>
      </p:sp>
      <p:sp>
        <p:nvSpPr>
          <p:cNvPr id="8" name="Footer Placeholder 4"/>
          <p:cNvSpPr txBox="1">
            <a:spLocks noGrp="1"/>
          </p:cNvSpPr>
          <p:nvPr>
            <p:ph type="ftr" sz="quarter" idx="9"/>
          </p:nvPr>
        </p:nvSpPr>
        <p:spPr>
          <a:xfrm>
            <a:off x="5791196" y="6356351"/>
            <a:ext cx="2895603" cy="365129"/>
          </a:xfrm>
        </p:spPr>
        <p:txBody>
          <a:bodyPr anchorCtr="0"/>
          <a:lstStyle>
            <a:lvl1pPr algn="r">
              <a:defRPr/>
            </a:lvl1pPr>
          </a:lstStyle>
          <a:p>
            <a:pPr lvl="0"/>
            <a:endParaRPr lang="en-GB"/>
          </a:p>
        </p:txBody>
      </p:sp>
      <p:sp>
        <p:nvSpPr>
          <p:cNvPr id="9" name="TextBox 10"/>
          <p:cNvSpPr txBox="1"/>
          <p:nvPr/>
        </p:nvSpPr>
        <p:spPr>
          <a:xfrm>
            <a:off x="3148580" y="4261103"/>
            <a:ext cx="1219196" cy="58477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150" baseline="0">
                <a:solidFill>
                  <a:srgbClr val="F4680B"/>
                </a:solidFill>
                <a:uFillTx/>
                <a:ea typeface=""/>
                <a:cs typeface=""/>
              </a:rPr>
              <a:t></a:t>
            </a:r>
            <a:endParaRPr lang="en-US" sz="3200" b="0" i="0" u="none" strike="noStrike" kern="1200" cap="none" spc="150" baseline="0">
              <a:solidFill>
                <a:srgbClr val="F4680B"/>
              </a:solidFill>
              <a:uFillTx/>
              <a:latin typeface="Franklin Gothic Book"/>
              <a:ea typeface=""/>
              <a:cs typeface=""/>
            </a:endParaRPr>
          </a:p>
        </p:txBody>
      </p:sp>
      <p:sp>
        <p:nvSpPr>
          <p:cNvPr id="10" name="Slide Number Placeholder 5"/>
          <p:cNvSpPr txBox="1">
            <a:spLocks noGrp="1"/>
          </p:cNvSpPr>
          <p:nvPr>
            <p:ph type="sldNum" sz="quarter" idx="8"/>
          </p:nvPr>
        </p:nvSpPr>
        <p:spPr>
          <a:xfrm>
            <a:off x="3962396" y="4392164"/>
            <a:ext cx="1219196" cy="365129"/>
          </a:xfrm>
        </p:spPr>
        <p:txBody>
          <a:bodyPr anchorCtr="1"/>
          <a:lstStyle>
            <a:lvl1pPr algn="ctr">
              <a:defRPr sz="2400">
                <a:latin typeface="Bodoni MT Condensed"/>
              </a:defRPr>
            </a:lvl1pPr>
          </a:lstStyle>
          <a:p>
            <a:pPr lvl="0"/>
            <a:fld id="{808ABF5F-A393-422B-8847-3A5290E1AE8A}" type="slidenum">
              <a:t>‹#›</a:t>
            </a:fld>
            <a:endParaRPr lang="en-GB"/>
          </a:p>
        </p:txBody>
      </p:sp>
      <p:sp>
        <p:nvSpPr>
          <p:cNvPr id="11" name="TextBox 14"/>
          <p:cNvSpPr txBox="1"/>
          <p:nvPr/>
        </p:nvSpPr>
        <p:spPr>
          <a:xfrm>
            <a:off x="4818888" y="4261103"/>
            <a:ext cx="1219196" cy="58477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150" baseline="0">
                <a:solidFill>
                  <a:srgbClr val="F4680B"/>
                </a:solidFill>
                <a:uFillTx/>
                <a:ea typeface=""/>
                <a:cs typeface=""/>
              </a:rPr>
              <a:t></a:t>
            </a:r>
            <a:endParaRPr lang="en-US" sz="3200" b="0" i="0" u="none" strike="noStrike" kern="1200" cap="none" spc="150" baseline="0">
              <a:solidFill>
                <a:srgbClr val="F4680B"/>
              </a:solidFill>
              <a:uFillTx/>
              <a:latin typeface="Franklin Gothic Book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98231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C4A30BF-6683-4BE0-9A21-33E5A1F0E344}" type="datetime1">
              <a:rPr lang="en-GB"/>
              <a:pPr lvl="0"/>
              <a:t>6/2/18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CF136C2-3E06-4637-BE49-D2300AB92DA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38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 rot="5400013">
            <a:off x="4591023" y="2409824"/>
            <a:ext cx="6858000" cy="2038353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  <p:sp>
        <p:nvSpPr>
          <p:cNvPr id="3" name="Rectangle 7"/>
          <p:cNvSpPr/>
          <p:nvPr/>
        </p:nvSpPr>
        <p:spPr>
          <a:xfrm rot="5400013">
            <a:off x="4668204" y="2570799"/>
            <a:ext cx="6858000" cy="1716401"/>
          </a:xfrm>
          <a:prstGeom prst="rect">
            <a:avLst/>
          </a:prstGeom>
          <a:solidFill>
            <a:srgbClr val="ABB19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  <p:sp>
        <p:nvSpPr>
          <p:cNvPr id="4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7315200" y="274640"/>
            <a:ext cx="1447796" cy="5851529"/>
          </a:xfrm>
        </p:spPr>
        <p:txBody>
          <a:bodyPr vert="eaVert" anchor="b"/>
          <a:lstStyle>
            <a:lvl1pPr>
              <a:defRPr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353178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34D827-76F1-4BFC-8222-41326FA56F82}" type="datetime1">
              <a:rPr lang="en-GB"/>
              <a:pPr lvl="0"/>
              <a:t>6/2/18</a:t>
            </a:fld>
            <a:endParaRPr lang="en-GB"/>
          </a:p>
        </p:txBody>
      </p:sp>
      <p:sp>
        <p:nvSpPr>
          <p:cNvPr id="7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8" name="Slide Number Placeholder 5"/>
          <p:cNvSpPr txBox="1">
            <a:spLocks noGrp="1"/>
          </p:cNvSpPr>
          <p:nvPr>
            <p:ph type="sldNum" sz="quarter" idx="8"/>
          </p:nvPr>
        </p:nvSpPr>
        <p:spPr>
          <a:xfrm>
            <a:off x="6096003" y="6356351"/>
            <a:ext cx="7619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005D793-D433-44CC-AB62-2D63E096A2E6}" type="slidenum">
              <a:t>‹#›</a:t>
            </a:fld>
            <a:endParaRPr lang="en-GB"/>
          </a:p>
        </p:txBody>
      </p:sp>
      <p:sp>
        <p:nvSpPr>
          <p:cNvPr id="9" name="Rectangle 8"/>
          <p:cNvSpPr/>
          <p:nvPr/>
        </p:nvSpPr>
        <p:spPr>
          <a:xfrm rot="5400013">
            <a:off x="3681460" y="3354326"/>
            <a:ext cx="6858000" cy="149348"/>
          </a:xfrm>
          <a:prstGeom prst="rect">
            <a:avLst/>
          </a:prstGeom>
          <a:solidFill>
            <a:srgbClr val="F4680B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25854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1D8148-5399-4044-A904-3DD883F81D70}" type="datetime1">
              <a:rPr lang="en-GB"/>
              <a:pPr lvl="0"/>
              <a:t>6/2/18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D286A9-54BA-4401-B94F-69CFAD9E7E1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07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0" y="2545076"/>
            <a:ext cx="9144000" cy="3255264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  <p:sp>
        <p:nvSpPr>
          <p:cNvPr id="3" name="Rectangle 7"/>
          <p:cNvSpPr/>
          <p:nvPr/>
        </p:nvSpPr>
        <p:spPr>
          <a:xfrm>
            <a:off x="0" y="2667003"/>
            <a:ext cx="9144000" cy="2739569"/>
          </a:xfrm>
          <a:prstGeom prst="rect">
            <a:avLst/>
          </a:prstGeom>
          <a:solidFill>
            <a:srgbClr val="F4680B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  <p:sp>
        <p:nvSpPr>
          <p:cNvPr id="4" name="Rectangle 8"/>
          <p:cNvSpPr/>
          <p:nvPr/>
        </p:nvSpPr>
        <p:spPr>
          <a:xfrm>
            <a:off x="0" y="5479139"/>
            <a:ext cx="9144000" cy="235860"/>
          </a:xfrm>
          <a:prstGeom prst="rect">
            <a:avLst/>
          </a:prstGeom>
          <a:solidFill>
            <a:srgbClr val="ABB19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xfrm>
            <a:off x="228600" y="2819396"/>
            <a:ext cx="8686800" cy="1463040"/>
          </a:xfrm>
        </p:spPr>
        <p:txBody>
          <a:bodyPr anchor="b"/>
          <a:lstStyle>
            <a:lvl1pPr>
              <a:defRPr sz="720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 Placeholder 2"/>
          <p:cNvSpPr txBox="1">
            <a:spLocks noGrp="1"/>
          </p:cNvSpPr>
          <p:nvPr>
            <p:ph type="body" idx="1"/>
          </p:nvPr>
        </p:nvSpPr>
        <p:spPr>
          <a:xfrm>
            <a:off x="571500" y="4800600"/>
            <a:ext cx="8001000" cy="548640"/>
          </a:xfrm>
        </p:spPr>
        <p:txBody>
          <a:bodyPr anchor="b" anchorCtr="1"/>
          <a:lstStyle>
            <a:lvl1pPr marL="0" indent="0" algn="ctr">
              <a:spcBef>
                <a:spcPts val="500"/>
              </a:spcBef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2682CA-03A2-4F74-8066-C86652876003}" type="datetime1">
              <a:rPr lang="en-GB"/>
              <a:pPr lvl="0"/>
              <a:t>6/2/18</a:t>
            </a:fld>
            <a:endParaRPr lang="en-GB"/>
          </a:p>
        </p:txBody>
      </p:sp>
      <p:sp>
        <p:nvSpPr>
          <p:cNvPr id="8" name="Footer Placeholder 4"/>
          <p:cNvSpPr txBox="1">
            <a:spLocks noGrp="1"/>
          </p:cNvSpPr>
          <p:nvPr>
            <p:ph type="ftr" sz="quarter" idx="9"/>
          </p:nvPr>
        </p:nvSpPr>
        <p:spPr>
          <a:xfrm>
            <a:off x="5791196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5"/>
          <p:cNvSpPr txBox="1">
            <a:spLocks noGrp="1"/>
          </p:cNvSpPr>
          <p:nvPr>
            <p:ph type="sldNum" sz="quarter" idx="8"/>
          </p:nvPr>
        </p:nvSpPr>
        <p:spPr>
          <a:xfrm>
            <a:off x="3959352" y="4389119"/>
            <a:ext cx="1216152" cy="365129"/>
          </a:xfrm>
        </p:spPr>
        <p:txBody>
          <a:bodyPr anchorCtr="1"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pPr lvl="0"/>
            <a:fld id="{7176B49D-F13E-4B71-8E9B-1D3AFF69220E}" type="slidenum">
              <a:t>‹#›</a:t>
            </a:fld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4818888" y="4261103"/>
            <a:ext cx="1219196" cy="58477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150" baseline="0">
                <a:solidFill>
                  <a:srgbClr val="FFFFFF"/>
                </a:solidFill>
                <a:uFillTx/>
                <a:ea typeface=""/>
                <a:cs typeface=""/>
              </a:rPr>
              <a:t></a:t>
            </a:r>
            <a:endParaRPr lang="en-US" sz="3200" b="0" i="0" u="none" strike="noStrike" kern="1200" cap="none" spc="15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148580" y="4261103"/>
            <a:ext cx="1219196" cy="58477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150" baseline="0">
                <a:solidFill>
                  <a:srgbClr val="FFFFFF"/>
                </a:solidFill>
                <a:uFillTx/>
                <a:ea typeface=""/>
                <a:cs typeface=""/>
              </a:rPr>
              <a:t></a:t>
            </a:r>
            <a:endParaRPr lang="en-US" sz="3200" b="0" i="0" u="none" strike="noStrike" kern="1200" cap="none" spc="15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3293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05371A-521E-4D9B-AF58-EBEA102F4165}" type="datetime1">
              <a:rPr lang="en-GB"/>
              <a:pPr lvl="0"/>
              <a:t>6/2/18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8E19C8-FFAA-42A3-BF14-54A6F2AAF01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22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 anchorCtr="1"/>
          <a:lstStyle>
            <a:lvl1pPr marL="0" indent="0" algn="ctr"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 anchorCtr="1"/>
          <a:lstStyle>
            <a:lvl1pPr marL="0" indent="0" algn="ctr"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6D60AE7-D4B5-4DC9-8FF7-27A9415597A3}" type="datetime1">
              <a:rPr lang="en-GB"/>
              <a:pPr lvl="0"/>
              <a:t>6/2/18</a:t>
            </a:fld>
            <a:endParaRPr lang="en-GB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903F33-56DA-470E-A89E-76732CC62AE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78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59F6080-A047-4415-8E6B-E889D2397EA3}" type="datetime1">
              <a:rPr lang="en-GB"/>
              <a:pPr lvl="0"/>
              <a:t>6/2/18</a:t>
            </a:fld>
            <a:endParaRPr lang="en-GB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033225-96FE-422A-87EF-4106FB94F20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27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93B668-2D73-4495-B2A2-83BFBF6D96F9}" type="datetime1">
              <a:rPr lang="en-GB"/>
              <a:pPr lvl="0"/>
              <a:t>6/2/18</a:t>
            </a:fld>
            <a:endParaRPr lang="en-GB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A8F48C-3B5A-4BC7-B41E-1B4DA893718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37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5638803" cy="946147"/>
          </a:xfrm>
        </p:spPr>
        <p:txBody>
          <a:bodyPr anchorCtr="0"/>
          <a:lstStyle>
            <a:lvl1pPr algn="l">
              <a:defRPr sz="400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38912" y="1719072"/>
            <a:ext cx="8247887" cy="4535423"/>
          </a:xfrm>
        </p:spPr>
        <p:txBody>
          <a:bodyPr/>
          <a:lstStyle>
            <a:lvl1pPr>
              <a:spcBef>
                <a:spcPts val="800"/>
              </a:spcBef>
              <a:defRPr sz="3200"/>
            </a:lvl1pPr>
            <a:lvl2pPr>
              <a:spcBef>
                <a:spcPts val="700"/>
              </a:spcBef>
              <a:defRPr sz="2800"/>
            </a:lvl2pPr>
            <a:lvl3pPr>
              <a:spcBef>
                <a:spcPts val="600"/>
              </a:spcBef>
              <a:defRPr sz="2400"/>
            </a:lvl3pPr>
            <a:lvl4pPr>
              <a:spcBef>
                <a:spcPts val="500"/>
              </a:spcBef>
              <a:defRPr sz="2000"/>
            </a:lvl4pPr>
            <a:lvl5pPr>
              <a:spcBef>
                <a:spcPts val="500"/>
              </a:spcBef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654DB77-C6AF-4961-8613-1E8B7E7163BB}" type="datetime1">
              <a:rPr lang="en-GB"/>
              <a:pPr lvl="0"/>
              <a:t>6/2/18</a:t>
            </a:fld>
            <a:endParaRPr lang="en-GB"/>
          </a:p>
        </p:txBody>
      </p:sp>
      <p:sp>
        <p:nvSpPr>
          <p:cNvPr id="5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AFBECD-8182-400B-8977-5715CBE0FF87}" type="slidenum">
              <a:t>‹#›</a:t>
            </a:fld>
            <a:endParaRPr lang="en-GB"/>
          </a:p>
        </p:txBody>
      </p:sp>
      <p:sp>
        <p:nvSpPr>
          <p:cNvPr id="7" name="Rectangle 7"/>
          <p:cNvSpPr/>
          <p:nvPr/>
        </p:nvSpPr>
        <p:spPr>
          <a:xfrm>
            <a:off x="6172200" y="161547"/>
            <a:ext cx="2971800" cy="1152144"/>
          </a:xfrm>
          <a:prstGeom prst="rect">
            <a:avLst/>
          </a:prstGeom>
          <a:solidFill>
            <a:srgbClr val="948774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  <p:sp>
        <p:nvSpPr>
          <p:cNvPr id="8" name="Text Placeholder 3"/>
          <p:cNvSpPr txBox="1">
            <a:spLocks noGrp="1"/>
          </p:cNvSpPr>
          <p:nvPr>
            <p:ph type="body" idx="2"/>
          </p:nvPr>
        </p:nvSpPr>
        <p:spPr>
          <a:xfrm>
            <a:off x="6248396" y="274320"/>
            <a:ext cx="2743200" cy="944876"/>
          </a:xfrm>
        </p:spPr>
        <p:txBody>
          <a:bodyPr anchor="ctr"/>
          <a:lstStyle>
            <a:lvl1pPr marL="0" indent="0">
              <a:spcBef>
                <a:spcPts val="400"/>
              </a:spcBef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6144767" y="134115"/>
            <a:ext cx="76196" cy="1219196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  <p:sp>
        <p:nvSpPr>
          <p:cNvPr id="10" name="Rectangle 10"/>
          <p:cNvSpPr/>
          <p:nvPr/>
        </p:nvSpPr>
        <p:spPr>
          <a:xfrm>
            <a:off x="6144767" y="134115"/>
            <a:ext cx="76196" cy="1219196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768237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 txBox="1">
            <a:spLocks noGrp="1"/>
          </p:cNvSpPr>
          <p:nvPr>
            <p:ph type="pic" idx="1"/>
          </p:nvPr>
        </p:nvSpPr>
        <p:spPr>
          <a:xfrm>
            <a:off x="436882" y="1717042"/>
            <a:ext cx="8249917" cy="4531364"/>
          </a:xfrm>
          <a:solidFill>
            <a:srgbClr val="E7E9ED"/>
          </a:solidFill>
          <a:effectLst>
            <a:outerShdw dist="38094" dir="3600107" algn="tl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spcBef>
                <a:spcPts val="800"/>
              </a:spcBef>
              <a:buNone/>
              <a:defRPr sz="3200"/>
            </a:lvl1pPr>
          </a:lstStyle>
          <a:p>
            <a:pPr lvl="0"/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3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E3920A2-F26A-4837-8381-98BE7A0ACDAF}" type="datetime1">
              <a:rPr lang="en-GB"/>
              <a:pPr lvl="0"/>
              <a:t>6/2/18</a:t>
            </a:fld>
            <a:endParaRPr lang="en-GB"/>
          </a:p>
        </p:txBody>
      </p:sp>
      <p:sp>
        <p:nvSpPr>
          <p:cNvPr id="4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6420C3-1716-4D1A-89B6-CEA5E1BE5599}" type="slidenum">
              <a:t>‹#›</a:t>
            </a:fld>
            <a:endParaRPr lang="en-GB"/>
          </a:p>
        </p:txBody>
      </p:sp>
      <p:sp>
        <p:nvSpPr>
          <p:cNvPr id="6" name="Rectangle 7"/>
          <p:cNvSpPr/>
          <p:nvPr/>
        </p:nvSpPr>
        <p:spPr>
          <a:xfrm>
            <a:off x="6172200" y="161547"/>
            <a:ext cx="2971800" cy="1152144"/>
          </a:xfrm>
          <a:prstGeom prst="rect">
            <a:avLst/>
          </a:prstGeom>
          <a:solidFill>
            <a:srgbClr val="948774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  <p:sp>
        <p:nvSpPr>
          <p:cNvPr id="7" name="Rectangle 8"/>
          <p:cNvSpPr/>
          <p:nvPr/>
        </p:nvSpPr>
        <p:spPr>
          <a:xfrm>
            <a:off x="6144767" y="134115"/>
            <a:ext cx="76196" cy="1219196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  <p:sp>
        <p:nvSpPr>
          <p:cNvPr id="8" name="Title 1"/>
          <p:cNvSpPr txBox="1">
            <a:spLocks noGrp="1"/>
          </p:cNvSpPr>
          <p:nvPr>
            <p:ph type="title"/>
          </p:nvPr>
        </p:nvSpPr>
        <p:spPr>
          <a:xfrm>
            <a:off x="381003" y="228600"/>
            <a:ext cx="5638803" cy="1005840"/>
          </a:xfrm>
        </p:spPr>
        <p:txBody>
          <a:bodyPr anchorCtr="0"/>
          <a:lstStyle>
            <a:lvl1pPr algn="l">
              <a:defRPr sz="400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3"/>
          <p:cNvSpPr txBox="1">
            <a:spLocks noGrp="1"/>
          </p:cNvSpPr>
          <p:nvPr>
            <p:ph type="body" idx="2"/>
          </p:nvPr>
        </p:nvSpPr>
        <p:spPr>
          <a:xfrm>
            <a:off x="6248396" y="228600"/>
            <a:ext cx="2819396" cy="1005840"/>
          </a:xfrm>
        </p:spPr>
        <p:txBody>
          <a:bodyPr anchor="ctr"/>
          <a:lstStyle>
            <a:lvl1pPr marL="0" indent="0">
              <a:spcBef>
                <a:spcPts val="400"/>
              </a:spcBef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10"/>
          <p:cNvSpPr/>
          <p:nvPr/>
        </p:nvSpPr>
        <p:spPr>
          <a:xfrm>
            <a:off x="6144767" y="134115"/>
            <a:ext cx="76196" cy="1219196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09384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0" y="100584"/>
            <a:ext cx="9144000" cy="1453896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  <p:sp>
        <p:nvSpPr>
          <p:cNvPr id="3" name="Rectangle 7"/>
          <p:cNvSpPr/>
          <p:nvPr/>
        </p:nvSpPr>
        <p:spPr>
          <a:xfrm>
            <a:off x="0" y="167636"/>
            <a:ext cx="9144000" cy="1154311"/>
          </a:xfrm>
          <a:prstGeom prst="rect">
            <a:avLst/>
          </a:prstGeom>
          <a:solidFill>
            <a:srgbClr val="ABB19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  <p:sp>
        <p:nvSpPr>
          <p:cNvPr id="4" name="Title Placeholder 1"/>
          <p:cNvSpPr txBox="1">
            <a:spLocks noGrp="1"/>
          </p:cNvSpPr>
          <p:nvPr>
            <p:ph type="title"/>
          </p:nvPr>
        </p:nvSpPr>
        <p:spPr>
          <a:xfrm>
            <a:off x="457200" y="182880"/>
            <a:ext cx="8229600" cy="11116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55554A"/>
                </a:solidFill>
                <a:uFillTx/>
                <a:latin typeface="Franklin Gothic Book"/>
                <a:ea typeface=""/>
                <a:cs typeface=""/>
              </a:defRPr>
            </a:lvl1pPr>
          </a:lstStyle>
          <a:p>
            <a:pPr lvl="0"/>
            <a:fld id="{6F66D81B-E514-4EEE-8BB0-A6137363D484}" type="datetime1">
              <a:rPr lang="en-GB"/>
              <a:pPr lvl="0"/>
              <a:t>6/2/18</a:t>
            </a:fld>
            <a:endParaRPr lang="en-GB"/>
          </a:p>
        </p:txBody>
      </p:sp>
      <p:sp>
        <p:nvSpPr>
          <p:cNvPr id="7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55554A"/>
                </a:solidFill>
                <a:uFillTx/>
                <a:latin typeface="Franklin Gothic Book"/>
                <a:ea typeface=""/>
                <a:cs typeface=""/>
              </a:defRPr>
            </a:lvl1pPr>
          </a:lstStyle>
          <a:p>
            <a:pPr lvl="0"/>
            <a:endParaRPr lang="en-GB"/>
          </a:p>
        </p:txBody>
      </p:sp>
      <p:sp>
        <p:nvSpPr>
          <p:cNvPr id="8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55554A"/>
                </a:solidFill>
                <a:uFillTx/>
                <a:latin typeface="Franklin Gothic Book"/>
                <a:ea typeface=""/>
                <a:cs typeface=""/>
              </a:defRPr>
            </a:lvl1pPr>
          </a:lstStyle>
          <a:p>
            <a:pPr lvl="0"/>
            <a:fld id="{75B03517-9C6B-477C-85D4-0807BC29A536}" type="slidenum">
              <a:t>‹#›</a:t>
            </a:fld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0" y="1368555"/>
            <a:ext cx="9144000" cy="149348"/>
          </a:xfrm>
          <a:prstGeom prst="rect">
            <a:avLst/>
          </a:prstGeom>
          <a:solidFill>
            <a:srgbClr val="F4680B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  <a:ea typeface=""/>
              <a:cs typeface="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5400" b="0" i="0" u="none" strike="noStrike" kern="1200" cap="none" spc="0" baseline="0">
          <a:solidFill>
            <a:srgbClr val="FFFFFF"/>
          </a:solidFill>
          <a:effectLst>
            <a:outerShdw>
              <a:srgbClr val="000000"/>
            </a:outerShdw>
          </a:effectLst>
          <a:uFillTx/>
          <a:latin typeface="Bodoni MT Condensed"/>
          <a:ea typeface=""/>
          <a:cs typeface="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Clr>
          <a:srgbClr val="F4680B"/>
        </a:buClr>
        <a:buSzPct val="75000"/>
        <a:buFont typeface="Wingdings" pitchFamily="2"/>
        <a:buChar char=""/>
        <a:tabLst/>
        <a:defRPr lang="en-US" sz="2400" b="0" i="0" u="none" strike="noStrike" kern="1200" cap="none" spc="0" baseline="0">
          <a:solidFill>
            <a:srgbClr val="55554A"/>
          </a:solidFill>
          <a:uFillTx/>
          <a:latin typeface="Franklin Gothic Book"/>
          <a:ea typeface=""/>
          <a:cs typeface="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ABB19F"/>
        </a:buClr>
        <a:buSzPct val="85000"/>
        <a:buFont typeface="Courier New" pitchFamily="49"/>
        <a:buChar char="o"/>
        <a:tabLst/>
        <a:defRPr lang="en-US" sz="2000" b="0" i="0" u="none" strike="noStrike" kern="1200" cap="none" spc="0" baseline="0">
          <a:solidFill>
            <a:srgbClr val="55554A"/>
          </a:solidFill>
          <a:uFillTx/>
          <a:latin typeface="Franklin Gothic Book"/>
          <a:ea typeface=""/>
          <a:cs typeface="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400"/>
        </a:spcBef>
        <a:spcAft>
          <a:spcPts val="0"/>
        </a:spcAft>
        <a:buClr>
          <a:srgbClr val="948774"/>
        </a:buClr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55554A"/>
          </a:solidFill>
          <a:uFillTx/>
          <a:latin typeface="Franklin Gothic Book"/>
          <a:ea typeface=""/>
          <a:cs typeface="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400"/>
        </a:spcBef>
        <a:spcAft>
          <a:spcPts val="0"/>
        </a:spcAft>
        <a:buClr>
          <a:srgbClr val="7EB8E7"/>
        </a:buClr>
        <a:buSzPct val="100000"/>
        <a:buFont typeface="Arial" pitchFamily="34"/>
        <a:buChar char="•"/>
        <a:tabLst/>
        <a:defRPr lang="en-US" sz="1600" b="0" i="0" u="none" strike="noStrike" kern="1200" cap="none" spc="0" baseline="0">
          <a:solidFill>
            <a:srgbClr val="55554A"/>
          </a:solidFill>
          <a:uFillTx/>
          <a:latin typeface="Franklin Gothic Book"/>
          <a:ea typeface=""/>
          <a:cs typeface="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300"/>
        </a:spcBef>
        <a:spcAft>
          <a:spcPts val="0"/>
        </a:spcAft>
        <a:buClr>
          <a:srgbClr val="E3B651"/>
        </a:buClr>
        <a:buSzPct val="100000"/>
        <a:buFont typeface="Arial" pitchFamily="34"/>
        <a:buChar char="•"/>
        <a:tabLst/>
        <a:defRPr lang="en-US" sz="1400" b="0" i="0" u="none" strike="noStrike" kern="1200" cap="none" spc="0" baseline="0">
          <a:solidFill>
            <a:srgbClr val="55554A"/>
          </a:solidFill>
          <a:uFillTx/>
          <a:latin typeface="Franklin Gothic Book"/>
          <a:ea typeface=""/>
          <a:cs typeface="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hyperlink" Target="http://www.mirandasmsblog.com/" TargetMode="External"/><Relationship Id="rId7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profile/view?id=AAIAAATxchABhVcoij6Bw2ozmEthVu-EAPOpYuw&amp;trk=nav_responsive_tab_profile" TargetMode="External"/><Relationship Id="rId5" Type="http://schemas.openxmlformats.org/officeDocument/2006/relationships/hyperlink" Target="https://twitter.com/painfreeAPS" TargetMode="External"/><Relationship Id="rId4" Type="http://schemas.openxmlformats.org/officeDocument/2006/relationships/hyperlink" Target="https://www.facebook.com/MirandasHealth/?fref=ts" TargetMode="External"/><Relationship Id="rId9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Using an APS Therapy  machine</a:t>
            </a:r>
            <a:endParaRPr lang="en-GB" sz="3600" dirty="0"/>
          </a:p>
        </p:txBody>
      </p:sp>
      <p:pic>
        <p:nvPicPr>
          <p:cNvPr id="4" name="Pictur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628800"/>
            <a:ext cx="3012594" cy="45259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211960" y="1556792"/>
            <a:ext cx="43204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The machines run for 8 minutes &amp; then turn off and beep. </a:t>
            </a:r>
          </a:p>
          <a:p>
            <a:r>
              <a:rPr lang="en-GB" sz="3200" dirty="0" smtClean="0"/>
              <a:t>Each treatment consists of 4 placements of the electrodes. </a:t>
            </a:r>
          </a:p>
          <a:p>
            <a:r>
              <a:rPr lang="en-GB" sz="3200" dirty="0" smtClean="0"/>
              <a:t>4 X 8 minutes = 32 mins; allow 40-45 minutes for the whole session.</a:t>
            </a:r>
          </a:p>
        </p:txBody>
      </p:sp>
    </p:spTree>
    <p:extLst>
      <p:ext uri="{BB962C8B-B14F-4D97-AF65-F5344CB8AC3E}">
        <p14:creationId xmlns:p14="http://schemas.microsoft.com/office/powerpoint/2010/main" val="28088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After first week / 3 treatments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i="1" dirty="0" smtClean="0"/>
              <a:t>If no side effects ( headaches, nausea ):</a:t>
            </a:r>
          </a:p>
          <a:p>
            <a:r>
              <a:rPr lang="en-GB" dirty="0" smtClean="0"/>
              <a:t>Relax about age related max</a:t>
            </a:r>
          </a:p>
          <a:p>
            <a:r>
              <a:rPr lang="en-GB" i="1" dirty="0" smtClean="0"/>
              <a:t>And If not getting results already:</a:t>
            </a:r>
          </a:p>
          <a:p>
            <a:r>
              <a:rPr lang="en-GB" dirty="0" smtClean="0"/>
              <a:t>Allow it to be used at higher amperage, but comfortable</a:t>
            </a:r>
          </a:p>
          <a:p>
            <a:r>
              <a:rPr lang="en-GB" dirty="0" smtClean="0"/>
              <a:t>To a max of .60</a:t>
            </a:r>
          </a:p>
          <a:p>
            <a:r>
              <a:rPr lang="en-GB" dirty="0" smtClean="0"/>
              <a:t>.60 is optimal for ATP production ( energy)</a:t>
            </a:r>
          </a:p>
          <a:p>
            <a:r>
              <a:rPr lang="en-GB" dirty="0" smtClean="0"/>
              <a:t>Particularly important for fatigue</a:t>
            </a:r>
          </a:p>
          <a:p>
            <a:r>
              <a:rPr lang="en-GB" dirty="0" smtClean="0"/>
              <a:t>Can still get complete results on very low settings</a:t>
            </a:r>
          </a:p>
          <a:p>
            <a:r>
              <a:rPr lang="en-GB" dirty="0" smtClean="0"/>
              <a:t>After 6-9 sessions, if no result, tweak treatment plan</a:t>
            </a:r>
          </a:p>
          <a:p>
            <a:r>
              <a:rPr lang="en-GB" dirty="0" smtClean="0"/>
              <a:t>Or try pulsed mode – set level, then switch to pulsed.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895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Overview of a session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4546848" cy="4569367"/>
          </a:xfrm>
        </p:spPr>
        <p:txBody>
          <a:bodyPr/>
          <a:lstStyle/>
          <a:p>
            <a:r>
              <a:rPr lang="en-GB" dirty="0" smtClean="0"/>
              <a:t>1) Spine; </a:t>
            </a:r>
            <a:r>
              <a:rPr lang="en-GB" b="1" dirty="0" smtClean="0"/>
              <a:t>blacks</a:t>
            </a:r>
            <a:r>
              <a:rPr lang="en-GB" dirty="0" smtClean="0"/>
              <a:t> on each side of c7 (</a:t>
            </a:r>
            <a:r>
              <a:rPr lang="en-GB" dirty="0" err="1" smtClean="0"/>
              <a:t>nobbly</a:t>
            </a:r>
            <a:r>
              <a:rPr lang="en-GB" dirty="0" smtClean="0"/>
              <a:t> </a:t>
            </a:r>
            <a:r>
              <a:rPr lang="en-GB" dirty="0" err="1" smtClean="0"/>
              <a:t>vertabra</a:t>
            </a:r>
            <a:r>
              <a:rPr lang="en-GB" dirty="0" smtClean="0"/>
              <a:t>), 1 pads width either side, </a:t>
            </a:r>
          </a:p>
          <a:p>
            <a:r>
              <a:rPr lang="en-GB" b="1" dirty="0" smtClean="0"/>
              <a:t>reds </a:t>
            </a:r>
            <a:r>
              <a:rPr lang="en-GB" dirty="0" smtClean="0"/>
              <a:t>same, around level of dimples before buttocks</a:t>
            </a:r>
          </a:p>
          <a:p>
            <a:r>
              <a:rPr lang="en-GB" dirty="0" smtClean="0"/>
              <a:t>2) Priority painful area</a:t>
            </a:r>
          </a:p>
          <a:p>
            <a:r>
              <a:rPr lang="en-GB" dirty="0" smtClean="0"/>
              <a:t>3) Priority pain area – can be different approach to it</a:t>
            </a:r>
          </a:p>
          <a:p>
            <a:r>
              <a:rPr lang="en-GB" dirty="0" smtClean="0"/>
              <a:t>4) Whole body ( palms &amp; soles); blacks in the half of the body with problem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708920"/>
            <a:ext cx="3360373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72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Session 1 Practitioner checklist: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Check happy to start, any questions before?</a:t>
            </a:r>
          </a:p>
          <a:p>
            <a:r>
              <a:rPr lang="en-GB" dirty="0" smtClean="0"/>
              <a:t>Start: – check on continuous mode, switched off</a:t>
            </a:r>
          </a:p>
          <a:p>
            <a:r>
              <a:rPr lang="en-GB" dirty="0" smtClean="0"/>
              <a:t>If client to treat, guide them to apply &amp; assess ability</a:t>
            </a:r>
          </a:p>
          <a:p>
            <a:r>
              <a:rPr lang="en-GB" dirty="0"/>
              <a:t>First treatment, top of spine &amp; bottom, either side</a:t>
            </a:r>
            <a:r>
              <a:rPr lang="en-GB" dirty="0" smtClean="0"/>
              <a:t>.</a:t>
            </a:r>
          </a:p>
          <a:p>
            <a:r>
              <a:rPr lang="en-GB" dirty="0" smtClean="0"/>
              <a:t>Cleanse skin</a:t>
            </a:r>
          </a:p>
          <a:p>
            <a:r>
              <a:rPr lang="en-GB" dirty="0" smtClean="0"/>
              <a:t>Attach electrodes to cords</a:t>
            </a:r>
          </a:p>
          <a:p>
            <a:r>
              <a:rPr lang="en-GB" dirty="0" smtClean="0"/>
              <a:t>Place on either side of spine, blacks at top, reds bottom</a:t>
            </a:r>
          </a:p>
          <a:p>
            <a:r>
              <a:rPr lang="en-GB" dirty="0" smtClean="0"/>
              <a:t>Turn on </a:t>
            </a:r>
            <a:r>
              <a:rPr lang="en-GB" dirty="0" err="1" smtClean="0"/>
              <a:t>til</a:t>
            </a:r>
            <a:r>
              <a:rPr lang="en-GB" dirty="0" smtClean="0"/>
              <a:t> clicks</a:t>
            </a:r>
          </a:p>
          <a:p>
            <a:r>
              <a:rPr lang="en-GB" dirty="0" smtClean="0"/>
              <a:t>Turn up slowly until a tingle is felt</a:t>
            </a:r>
          </a:p>
          <a:p>
            <a:r>
              <a:rPr lang="en-GB" dirty="0" smtClean="0"/>
              <a:t>Turn down by ½ to 2/3rds </a:t>
            </a:r>
          </a:p>
          <a:p>
            <a:r>
              <a:rPr lang="en-GB" dirty="0" smtClean="0"/>
              <a:t>Check age related max and adjust again if necessary</a:t>
            </a:r>
          </a:p>
        </p:txBody>
      </p:sp>
    </p:spTree>
    <p:extLst>
      <p:ext uri="{BB962C8B-B14F-4D97-AF65-F5344CB8AC3E}">
        <p14:creationId xmlns:p14="http://schemas.microsoft.com/office/powerpoint/2010/main" val="17366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Session 1 Practitioner checklist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Leave until beeps, use 8 </a:t>
            </a:r>
            <a:r>
              <a:rPr lang="en-GB" dirty="0" err="1"/>
              <a:t>mins</a:t>
            </a:r>
            <a:r>
              <a:rPr lang="en-GB" dirty="0"/>
              <a:t> to make treatment plan</a:t>
            </a:r>
          </a:p>
          <a:p>
            <a:r>
              <a:rPr lang="en-GB" dirty="0" smtClean="0"/>
              <a:t>When beeps, turn to off</a:t>
            </a:r>
          </a:p>
          <a:p>
            <a:r>
              <a:rPr lang="en-GB" dirty="0" smtClean="0"/>
              <a:t>Move to priority painful area – can be spine- same process. Use time to assess pain</a:t>
            </a:r>
          </a:p>
          <a:p>
            <a:r>
              <a:rPr lang="en-GB" dirty="0" smtClean="0"/>
              <a:t>Apply symmetrically, with imaginary line through pain</a:t>
            </a:r>
          </a:p>
          <a:p>
            <a:r>
              <a:rPr lang="en-GB" dirty="0" smtClean="0"/>
              <a:t>Can be up/down, side to side, or through body</a:t>
            </a:r>
          </a:p>
          <a:p>
            <a:r>
              <a:rPr lang="en-GB" dirty="0" smtClean="0"/>
              <a:t>Only avoid temporal lobes/temples</a:t>
            </a:r>
          </a:p>
          <a:p>
            <a:r>
              <a:rPr lang="en-GB" dirty="0" smtClean="0"/>
              <a:t>Can do this treatment twice, or change</a:t>
            </a:r>
          </a:p>
          <a:p>
            <a:r>
              <a:rPr lang="en-GB" dirty="0" smtClean="0"/>
              <a:t>4</a:t>
            </a:r>
            <a:r>
              <a:rPr lang="en-GB" baseline="30000" dirty="0" smtClean="0"/>
              <a:t>th</a:t>
            </a:r>
            <a:r>
              <a:rPr lang="en-GB" dirty="0" smtClean="0"/>
              <a:t> placement always whole body; palms &amp; soles</a:t>
            </a:r>
          </a:p>
          <a:p>
            <a:r>
              <a:rPr lang="en-GB" dirty="0" smtClean="0"/>
              <a:t>Give treatment plan &amp; electrodes; check they understand</a:t>
            </a:r>
          </a:p>
          <a:p>
            <a:r>
              <a:rPr lang="en-GB" dirty="0" smtClean="0"/>
              <a:t>Book course of sessions for your client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73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sz="3600" dirty="0"/>
              <a:t>A</a:t>
            </a:r>
            <a:r>
              <a:rPr lang="en-GB" sz="3600" dirty="0" smtClean="0"/>
              <a:t>pplicator</a:t>
            </a:r>
            <a:endParaRPr lang="en-GB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Comes with clinic machine</a:t>
            </a:r>
          </a:p>
          <a:p>
            <a:pPr lvl="0"/>
            <a:r>
              <a:rPr lang="en-GB" dirty="0"/>
              <a:t>Or separate </a:t>
            </a:r>
            <a:r>
              <a:rPr lang="en-GB" dirty="0" smtClean="0"/>
              <a:t>purchase</a:t>
            </a:r>
            <a:endParaRPr lang="en-GB" dirty="0"/>
          </a:p>
          <a:p>
            <a:pPr lvl="0"/>
            <a:r>
              <a:rPr lang="en-GB" dirty="0"/>
              <a:t>Use with gel</a:t>
            </a:r>
          </a:p>
          <a:p>
            <a:pPr lvl="0"/>
            <a:r>
              <a:rPr lang="en-GB" dirty="0" smtClean="0"/>
              <a:t>Can work in more deeply</a:t>
            </a:r>
          </a:p>
          <a:p>
            <a:pPr lvl="0"/>
            <a:r>
              <a:rPr lang="en-GB" dirty="0" smtClean="0"/>
              <a:t>&amp; Move about whilst treating</a:t>
            </a:r>
          </a:p>
          <a:p>
            <a:pPr lvl="0"/>
            <a:r>
              <a:rPr lang="en-GB" dirty="0" smtClean="0"/>
              <a:t>Usual principles apply:</a:t>
            </a:r>
            <a:endParaRPr lang="en-GB" dirty="0"/>
          </a:p>
          <a:p>
            <a:pPr lvl="0"/>
            <a:r>
              <a:rPr lang="en-GB" dirty="0" smtClean="0"/>
              <a:t>Attach red electrodes to skin as usual</a:t>
            </a:r>
          </a:p>
          <a:p>
            <a:pPr lvl="0"/>
            <a:r>
              <a:rPr lang="en-GB" dirty="0" smtClean="0"/>
              <a:t>Apply gel to problem area</a:t>
            </a:r>
          </a:p>
          <a:p>
            <a:pPr lvl="0"/>
            <a:r>
              <a:rPr lang="en-GB" dirty="0" smtClean="0"/>
              <a:t>Hold applicator in 1 area until sensation </a:t>
            </a:r>
            <a:r>
              <a:rPr lang="en-GB" dirty="0" smtClean="0"/>
              <a:t>felt; turn down</a:t>
            </a:r>
          </a:p>
          <a:p>
            <a:pPr lvl="0"/>
            <a:r>
              <a:rPr lang="en-GB" smtClean="0"/>
              <a:t>Massage over </a:t>
            </a:r>
            <a:r>
              <a:rPr lang="en-GB" dirty="0" smtClean="0"/>
              <a:t>area </a:t>
            </a:r>
            <a:r>
              <a:rPr lang="en-GB" smtClean="0"/>
              <a:t>whilst treating</a:t>
            </a:r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700808"/>
            <a:ext cx="2232248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26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Electrodes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PALS Platinum – direct current</a:t>
            </a:r>
          </a:p>
          <a:p>
            <a:r>
              <a:rPr lang="en-GB" dirty="0" smtClean="0"/>
              <a:t>Remove and seal in bag on plastics each time</a:t>
            </a:r>
          </a:p>
          <a:p>
            <a:r>
              <a:rPr lang="en-GB" dirty="0" smtClean="0"/>
              <a:t>Pick up by corner, don’t pull tails</a:t>
            </a:r>
          </a:p>
          <a:p>
            <a:r>
              <a:rPr lang="en-GB" dirty="0" smtClean="0"/>
              <a:t>Cleanse skin to preserve life of electrodes</a:t>
            </a:r>
          </a:p>
          <a:p>
            <a:r>
              <a:rPr lang="en-GB" dirty="0" smtClean="0"/>
              <a:t>Shave area if  too hairy to stick down</a:t>
            </a:r>
          </a:p>
          <a:p>
            <a:r>
              <a:rPr lang="en-GB" dirty="0" smtClean="0"/>
              <a:t>Few drops of water if getting dry, before sealing in bag</a:t>
            </a:r>
          </a:p>
          <a:p>
            <a:r>
              <a:rPr lang="en-GB" dirty="0" smtClean="0"/>
              <a:t>Store at room temperature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014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Maintenance &amp; care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Does not need routine servicing</a:t>
            </a:r>
          </a:p>
          <a:p>
            <a:r>
              <a:rPr lang="en-GB" dirty="0" smtClean="0"/>
              <a:t>Best quality rechargeable 9V batteries</a:t>
            </a:r>
          </a:p>
          <a:p>
            <a:r>
              <a:rPr lang="en-GB" dirty="0" smtClean="0"/>
              <a:t>Change daily in clinic setting</a:t>
            </a:r>
          </a:p>
          <a:p>
            <a:r>
              <a:rPr lang="en-GB" dirty="0" smtClean="0"/>
              <a:t>2 year warranty on machine</a:t>
            </a:r>
          </a:p>
          <a:p>
            <a:r>
              <a:rPr lang="en-GB" dirty="0"/>
              <a:t>Cords are only part susceptible to </a:t>
            </a:r>
            <a:r>
              <a:rPr lang="en-GB" dirty="0" smtClean="0"/>
              <a:t>damage</a:t>
            </a:r>
          </a:p>
          <a:p>
            <a:r>
              <a:rPr lang="en-GB" dirty="0" smtClean="0"/>
              <a:t>Won’t start – check battery, temperature, circuit, pads</a:t>
            </a:r>
          </a:p>
          <a:p>
            <a:r>
              <a:rPr lang="en-GB" dirty="0" smtClean="0"/>
              <a:t>Slow to turn up – resistance - go slower</a:t>
            </a:r>
          </a:p>
          <a:p>
            <a:r>
              <a:rPr lang="en-GB" dirty="0" smtClean="0"/>
              <a:t>Check mode; on pulsed?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786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Thankyou &amp; contacts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4587416"/>
            <a:ext cx="3284906" cy="731168"/>
          </a:xfrm>
        </p:spPr>
      </p:pic>
      <p:sp>
        <p:nvSpPr>
          <p:cNvPr id="7" name="Rectangle 6"/>
          <p:cNvSpPr/>
          <p:nvPr/>
        </p:nvSpPr>
        <p:spPr>
          <a:xfrm>
            <a:off x="683568" y="1752600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Miranda Olding  RGN MSCN </a:t>
            </a:r>
            <a:r>
              <a:rPr lang="en-GB" sz="2400" dirty="0" smtClean="0"/>
              <a:t>MCMA </a:t>
            </a:r>
          </a:p>
          <a:p>
            <a:pPr algn="ctr"/>
            <a:r>
              <a:rPr lang="en-GB" sz="2400" dirty="0" smtClean="0"/>
              <a:t>Beds &amp; Northants MS Therapy Centre</a:t>
            </a:r>
          </a:p>
          <a:p>
            <a:pPr algn="ctr"/>
            <a:endParaRPr lang="en-GB" sz="2400" dirty="0" smtClean="0">
              <a:hlinkClick r:id=""/>
            </a:endParaRPr>
          </a:p>
          <a:p>
            <a:pPr algn="ctr"/>
            <a:r>
              <a:rPr lang="en-GB" sz="2400" dirty="0" smtClean="0">
                <a:hlinkClick r:id=""/>
              </a:rPr>
              <a:t>www.painfreepotential.co.uk</a:t>
            </a:r>
            <a:r>
              <a:rPr lang="en-GB" sz="2400" dirty="0"/>
              <a:t> </a:t>
            </a:r>
            <a:r>
              <a:rPr lang="en-GB" sz="2400" dirty="0" smtClean="0"/>
              <a:t> </a:t>
            </a:r>
            <a:r>
              <a:rPr lang="en-GB" sz="2400" dirty="0" smtClean="0">
                <a:hlinkClick r:id="rId3"/>
              </a:rPr>
              <a:t>www.mirandasmsblog.com</a:t>
            </a:r>
            <a:endParaRPr lang="en-GB" sz="2400" dirty="0" smtClean="0"/>
          </a:p>
          <a:p>
            <a:pPr algn="ctr"/>
            <a:r>
              <a:rPr lang="en-GB" sz="2400" dirty="0"/>
              <a:t>01908 </a:t>
            </a:r>
            <a:r>
              <a:rPr lang="en-GB" sz="2400" dirty="0" smtClean="0"/>
              <a:t>799870</a:t>
            </a:r>
            <a:endParaRPr lang="en-GB" sz="2400" dirty="0"/>
          </a:p>
          <a:p>
            <a:pPr algn="ctr"/>
            <a:r>
              <a:rPr lang="en-GB" sz="2400" dirty="0" smtClean="0">
                <a:hlinkClick r:id="rId4"/>
              </a:rPr>
              <a:t>Stay </a:t>
            </a:r>
            <a:r>
              <a:rPr lang="en-GB" sz="2400" dirty="0">
                <a:hlinkClick r:id="rId4"/>
              </a:rPr>
              <a:t>in touch for news and </a:t>
            </a:r>
            <a:r>
              <a:rPr lang="en-GB" sz="2400" dirty="0" smtClean="0">
                <a:hlinkClick r:id="rId4"/>
              </a:rPr>
              <a:t>offers</a:t>
            </a:r>
            <a:endParaRPr lang="en-GB" sz="2400" dirty="0"/>
          </a:p>
          <a:p>
            <a:endParaRPr lang="en-GB" sz="2400" dirty="0" smtClean="0">
              <a:hlinkClick r:id="rId5"/>
            </a:endParaRPr>
          </a:p>
          <a:p>
            <a:r>
              <a:rPr lang="en-GB" sz="2400" dirty="0">
                <a:hlinkClick r:id="rId5"/>
              </a:rPr>
              <a:t> </a:t>
            </a:r>
            <a:r>
              <a:rPr lang="en-GB" sz="2400" dirty="0" smtClean="0">
                <a:hlinkClick r:id="rId5"/>
              </a:rPr>
              <a:t>                   Twitter</a:t>
            </a:r>
            <a:endParaRPr lang="en-GB" sz="2400" dirty="0"/>
          </a:p>
          <a:p>
            <a:endParaRPr lang="en-GB" sz="2400" dirty="0">
              <a:hlinkClick r:id=""/>
            </a:endParaRPr>
          </a:p>
          <a:p>
            <a:r>
              <a:rPr lang="en-GB" sz="2400" dirty="0">
                <a:hlinkClick r:id=""/>
              </a:rPr>
              <a:t> </a:t>
            </a:r>
            <a:r>
              <a:rPr lang="en-GB" sz="2400" dirty="0" smtClean="0">
                <a:hlinkClick r:id="rId6"/>
              </a:rPr>
              <a:t>                    LinkedIn</a:t>
            </a:r>
            <a:endParaRPr lang="en-GB" sz="2400" dirty="0" smtClean="0"/>
          </a:p>
          <a:p>
            <a:pPr algn="ctr"/>
            <a:endParaRPr lang="en-GB" sz="2400" dirty="0" smtClean="0">
              <a:hlinkClick r:id=""/>
            </a:endParaRPr>
          </a:p>
          <a:p>
            <a:pPr algn="ctr"/>
            <a:r>
              <a:rPr lang="en-GB" sz="2400" dirty="0" smtClean="0">
                <a:hlinkClick r:id=""/>
              </a:rPr>
              <a:t>miranda@painfreepotential.co.uk</a:t>
            </a:r>
            <a:endParaRPr lang="en-GB" sz="2400" dirty="0"/>
          </a:p>
          <a:p>
            <a:pPr algn="ctr"/>
            <a:endParaRPr lang="en-GB" sz="2400" dirty="0"/>
          </a:p>
          <a:p>
            <a:pPr algn="ctr"/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247388"/>
            <a:ext cx="533400" cy="533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954" y="4953000"/>
            <a:ext cx="525780" cy="5257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486" y="3520440"/>
            <a:ext cx="507772" cy="50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9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/>
            </a:r>
            <a:br>
              <a:rPr lang="en-GB" sz="3600" dirty="0"/>
            </a:br>
            <a:r>
              <a:rPr lang="en-GB" sz="3600" dirty="0" smtClean="0"/>
              <a:t>1)Treatment </a:t>
            </a:r>
            <a:r>
              <a:rPr lang="en-GB" sz="3600" dirty="0"/>
              <a:t>is between the electrodes.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Imagine a straight line going through the worst pain area.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They can be placed </a:t>
            </a:r>
            <a:r>
              <a:rPr lang="en-GB" i="1" dirty="0" smtClean="0"/>
              <a:t>above and below </a:t>
            </a:r>
            <a:r>
              <a:rPr lang="en-GB" dirty="0" smtClean="0"/>
              <a:t>pain</a:t>
            </a:r>
          </a:p>
          <a:p>
            <a:pPr marL="0" indent="0">
              <a:buNone/>
            </a:pPr>
            <a:r>
              <a:rPr lang="en-GB" dirty="0"/>
              <a:t>l</a:t>
            </a:r>
            <a:r>
              <a:rPr lang="en-GB" dirty="0" smtClean="0"/>
              <a:t>eaving a couple of inches on each side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Or </a:t>
            </a:r>
            <a:r>
              <a:rPr lang="en-GB" i="1" dirty="0" smtClean="0"/>
              <a:t>through</a:t>
            </a:r>
            <a:r>
              <a:rPr lang="en-GB" dirty="0" smtClean="0"/>
              <a:t>, in front and behind, </a:t>
            </a:r>
          </a:p>
          <a:p>
            <a:pPr marL="0" indent="0">
              <a:buNone/>
            </a:pPr>
            <a:r>
              <a:rPr lang="en-GB" dirty="0" smtClean="0"/>
              <a:t>directly over pain.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b="1" dirty="0" smtClean="0"/>
              <a:t>Example – above and below knee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996952"/>
            <a:ext cx="2484276" cy="3312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314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Example, </a:t>
            </a:r>
            <a:r>
              <a:rPr lang="en-GB" b="1" i="1" dirty="0" smtClean="0"/>
              <a:t>through</a:t>
            </a:r>
            <a:r>
              <a:rPr lang="en-GB" b="1" dirty="0" smtClean="0"/>
              <a:t> shoulder</a:t>
            </a:r>
            <a:r>
              <a:rPr lang="en-GB" dirty="0" smtClean="0"/>
              <a:t>; blacks at the front, (wherever it feels worst), reds at the back. 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708920"/>
            <a:ext cx="2978367" cy="26089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7" y="2708920"/>
            <a:ext cx="2924459" cy="2608992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3"/>
          </a:xfrm>
        </p:spPr>
        <p:txBody>
          <a:bodyPr/>
          <a:lstStyle/>
          <a:p>
            <a:r>
              <a:rPr lang="en-GB" sz="3600" dirty="0" smtClean="0"/>
              <a:t>Treatment is between the electrodes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923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</a:t>
            </a:r>
            <a:r>
              <a:rPr lang="en-GB" dirty="0" smtClean="0"/>
              <a:t>ater treatment if all fingers/toes are painful</a:t>
            </a:r>
          </a:p>
          <a:p>
            <a:r>
              <a:rPr lang="en-GB" dirty="0" smtClean="0"/>
              <a:t>Replace black electrodes with water electrodes, </a:t>
            </a:r>
          </a:p>
          <a:p>
            <a:r>
              <a:rPr lang="en-GB" dirty="0" smtClean="0"/>
              <a:t>fill plastic bowl with warm water to cover hand or foot</a:t>
            </a:r>
          </a:p>
          <a:p>
            <a:r>
              <a:rPr lang="en-GB" dirty="0" smtClean="0"/>
              <a:t>Add </a:t>
            </a:r>
            <a:r>
              <a:rPr lang="en-GB" dirty="0" err="1" smtClean="0"/>
              <a:t>bathsalts</a:t>
            </a:r>
            <a:r>
              <a:rPr lang="en-GB" dirty="0" smtClean="0"/>
              <a:t> </a:t>
            </a:r>
            <a:r>
              <a:rPr lang="en-GB" dirty="0" err="1" smtClean="0"/>
              <a:t>approx</a:t>
            </a:r>
            <a:r>
              <a:rPr lang="en-GB" dirty="0" smtClean="0"/>
              <a:t> 2 dessert spoons</a:t>
            </a:r>
          </a:p>
          <a:p>
            <a:r>
              <a:rPr lang="en-GB" dirty="0" smtClean="0"/>
              <a:t>Add hand or foot; do same process as usual                                      </a:t>
            </a: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Treatment is between the electrodes</a:t>
            </a:r>
            <a:endParaRPr lang="en-GB" sz="3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861048"/>
            <a:ext cx="3385649" cy="26989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858744"/>
            <a:ext cx="2501258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2) Current runs from blacks to reds </a:t>
            </a:r>
            <a:endParaRPr lang="en-GB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When working in limbs, blacks go distal ( furthest away) and reds proximal ( nearer the centre of the body)</a:t>
            </a:r>
            <a:endParaRPr lang="en-GB" dirty="0"/>
          </a:p>
          <a:p>
            <a:r>
              <a:rPr lang="en-GB" dirty="0" smtClean="0"/>
              <a:t>Blacks go nearer to the pain</a:t>
            </a:r>
          </a:p>
          <a:p>
            <a:r>
              <a:rPr lang="en-GB" dirty="0" smtClean="0"/>
              <a:t>Reds can be couple of inches on other side of pain, or further away ( perhaps to include a lymph gland area, or another pain area) Long stretch as valid as short </a:t>
            </a:r>
            <a:endParaRPr lang="en-GB" dirty="0"/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456" y="4005064"/>
            <a:ext cx="4933950" cy="3505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380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sz="3600" dirty="0" smtClean="0"/>
              <a:t>Lymph system</a:t>
            </a:r>
            <a:endParaRPr lang="en-GB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772816"/>
            <a:ext cx="3528392" cy="4632195"/>
          </a:xfrm>
        </p:spPr>
      </p:pic>
    </p:spTree>
    <p:extLst>
      <p:ext uri="{BB962C8B-B14F-4D97-AF65-F5344CB8AC3E}">
        <p14:creationId xmlns:p14="http://schemas.microsoft.com/office/powerpoint/2010/main" val="310871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3) Electricity finds the shortest route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 only go </a:t>
            </a:r>
            <a:r>
              <a:rPr lang="en-GB" i="1" dirty="0" smtClean="0"/>
              <a:t>through </a:t>
            </a:r>
            <a:r>
              <a:rPr lang="en-GB" dirty="0" smtClean="0"/>
              <a:t>when this is the shortest route; </a:t>
            </a:r>
            <a:r>
              <a:rPr lang="en-GB" dirty="0" err="1" smtClean="0"/>
              <a:t>eg</a:t>
            </a:r>
            <a:r>
              <a:rPr lang="en-GB" dirty="0" smtClean="0"/>
              <a:t> trunk, hips, shoulders, chunky knees</a:t>
            </a:r>
          </a:p>
          <a:p>
            <a:endParaRPr lang="en-GB" i="1" dirty="0"/>
          </a:p>
          <a:p>
            <a:r>
              <a:rPr lang="en-GB" dirty="0" smtClean="0"/>
              <a:t>On skinny joints, go up the limb, not through</a:t>
            </a:r>
          </a:p>
          <a:p>
            <a:endParaRPr lang="en-GB" dirty="0"/>
          </a:p>
          <a:p>
            <a:r>
              <a:rPr lang="en-GB" dirty="0" smtClean="0"/>
              <a:t>Can use blacks on one side, reds on the other.</a:t>
            </a:r>
            <a:endParaRPr lang="en-GB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736" y="4365104"/>
            <a:ext cx="4933950" cy="3505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122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How to use the machines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Check on continuous</a:t>
            </a:r>
          </a:p>
          <a:p>
            <a:r>
              <a:rPr lang="en-GB" dirty="0" smtClean="0"/>
              <a:t>Cleanse skin</a:t>
            </a:r>
          </a:p>
          <a:p>
            <a:r>
              <a:rPr lang="en-GB" dirty="0" smtClean="0"/>
              <a:t>Place electrodes</a:t>
            </a:r>
          </a:p>
          <a:p>
            <a:r>
              <a:rPr lang="en-GB" dirty="0" smtClean="0"/>
              <a:t>Turn it on</a:t>
            </a:r>
          </a:p>
          <a:p>
            <a:r>
              <a:rPr lang="en-GB" dirty="0" smtClean="0"/>
              <a:t>Turn it up</a:t>
            </a:r>
          </a:p>
          <a:p>
            <a:r>
              <a:rPr lang="en-GB" dirty="0" smtClean="0"/>
              <a:t>Feel the tingle</a:t>
            </a:r>
          </a:p>
          <a:p>
            <a:r>
              <a:rPr lang="en-GB" dirty="0" smtClean="0"/>
              <a:t>Turn it down by 2/3rds; </a:t>
            </a:r>
          </a:p>
          <a:p>
            <a:r>
              <a:rPr lang="en-GB" dirty="0" smtClean="0"/>
              <a:t>check age related max.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48572" y="220030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64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Exception: head treatment</a:t>
            </a:r>
            <a:endParaRPr lang="en-GB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925144"/>
          </a:xfrm>
        </p:spPr>
        <p:txBody>
          <a:bodyPr/>
          <a:lstStyle/>
          <a:p>
            <a:r>
              <a:rPr lang="en-GB" dirty="0" smtClean="0"/>
              <a:t>For headaches, migraine insomnia, ?depression</a:t>
            </a:r>
          </a:p>
          <a:p>
            <a:r>
              <a:rPr lang="en-GB" dirty="0" err="1" smtClean="0"/>
              <a:t>Earclips</a:t>
            </a:r>
            <a:r>
              <a:rPr lang="en-GB" dirty="0" smtClean="0"/>
              <a:t> are available, need thorough moistening before use.</a:t>
            </a:r>
          </a:p>
          <a:p>
            <a:r>
              <a:rPr lang="en-GB" dirty="0" smtClean="0"/>
              <a:t>Or use skin electrodes: blacks above eyebrows,</a:t>
            </a:r>
          </a:p>
          <a:p>
            <a:r>
              <a:rPr lang="en-GB" dirty="0" smtClean="0"/>
              <a:t>Tuck cords behind ears to help stay on</a:t>
            </a:r>
          </a:p>
          <a:p>
            <a:r>
              <a:rPr lang="en-GB" dirty="0" smtClean="0"/>
              <a:t>Reds at top or bottom of spine, or on shoulders</a:t>
            </a:r>
          </a:p>
          <a:p>
            <a:r>
              <a:rPr lang="en-GB" b="1" dirty="0" smtClean="0"/>
              <a:t>Max 0.05, avoid temples.</a:t>
            </a:r>
            <a:endParaRPr lang="en-GB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385" y="1700808"/>
            <a:ext cx="3318729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20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AFTERNOON TEACH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AFTERNOON TEACHING</Template>
  <TotalTime>9</TotalTime>
  <Words>888</Words>
  <Application>Microsoft Office PowerPoint</Application>
  <PresentationFormat>On-screen Show (4:3)</PresentationFormat>
  <Paragraphs>130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AFTERNOON TEACHING</vt:lpstr>
      <vt:lpstr>Using an APS Therapy  machine</vt:lpstr>
      <vt:lpstr> 1)Treatment is between the electrodes. </vt:lpstr>
      <vt:lpstr>Treatment is between the electrodes</vt:lpstr>
      <vt:lpstr>Treatment is between the electrodes</vt:lpstr>
      <vt:lpstr>2) Current runs from blacks to reds </vt:lpstr>
      <vt:lpstr>Lymph system</vt:lpstr>
      <vt:lpstr>3) Electricity finds the shortest route</vt:lpstr>
      <vt:lpstr>How to use the machines</vt:lpstr>
      <vt:lpstr>Exception: head treatment</vt:lpstr>
      <vt:lpstr>After first week / 3 treatments</vt:lpstr>
      <vt:lpstr>Overview of a session</vt:lpstr>
      <vt:lpstr>Session 1 Practitioner checklist:</vt:lpstr>
      <vt:lpstr>Session 1 Practitioner checklist</vt:lpstr>
      <vt:lpstr>Applicator</vt:lpstr>
      <vt:lpstr>Electrodes</vt:lpstr>
      <vt:lpstr>Maintenance &amp; care</vt:lpstr>
      <vt:lpstr>Thankyou &amp; contacts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APS Therapy training</dc:title>
  <dc:creator>miranda</dc:creator>
  <cp:lastModifiedBy>miranda</cp:lastModifiedBy>
  <cp:revision>3</cp:revision>
  <dcterms:created xsi:type="dcterms:W3CDTF">2018-01-17T05:44:28Z</dcterms:created>
  <dcterms:modified xsi:type="dcterms:W3CDTF">2018-02-06T11:55:53Z</dcterms:modified>
</cp:coreProperties>
</file>